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实习总结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实习总结</a:t>
            </a:r>
          </a:p>
        </p:txBody>
      </p:sp>
      <p:sp>
        <p:nvSpPr>
          <p:cNvPr id="120" name="xinnjie  葛欣杰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xinnjie  葛欣杰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重连逻辑"/>
          <p:cNvSpPr txBox="1"/>
          <p:nvPr>
            <p:ph type="title"/>
          </p:nvPr>
        </p:nvSpPr>
        <p:spPr>
          <a:xfrm>
            <a:off x="971358" y="-160890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重连逻辑</a:t>
            </a:r>
          </a:p>
        </p:txBody>
      </p:sp>
      <p:sp>
        <p:nvSpPr>
          <p:cNvPr id="155" name="标识唯一客户端的session id…"/>
          <p:cNvSpPr txBox="1"/>
          <p:nvPr>
            <p:ph type="body" idx="1"/>
          </p:nvPr>
        </p:nvSpPr>
        <p:spPr>
          <a:xfrm>
            <a:off x="971358" y="40083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标识唯一客户端的session id</a:t>
            </a:r>
          </a:p>
          <a:p>
            <a:pPr/>
            <a:r>
              <a:t>服务器保存每台客户端的所有状态信息</a:t>
            </a:r>
          </a:p>
          <a:p>
            <a:pPr/>
            <a:r>
              <a:t>重连时，客户端发送session id，服务器发回状态信息</a:t>
            </a:r>
          </a:p>
        </p:txBody>
      </p:sp>
      <p:sp>
        <p:nvSpPr>
          <p:cNvPr id="156" name="Phone"/>
          <p:cNvSpPr/>
          <p:nvPr/>
        </p:nvSpPr>
        <p:spPr>
          <a:xfrm>
            <a:off x="9879810" y="5679880"/>
            <a:ext cx="1322072" cy="2722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Notebook"/>
          <p:cNvSpPr/>
          <p:nvPr/>
        </p:nvSpPr>
        <p:spPr>
          <a:xfrm>
            <a:off x="1538898" y="5831574"/>
            <a:ext cx="4318850" cy="24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8" name="Line"/>
          <p:cNvSpPr/>
          <p:nvPr/>
        </p:nvSpPr>
        <p:spPr>
          <a:xfrm flipV="1">
            <a:off x="5862188" y="5882050"/>
            <a:ext cx="4062962" cy="39684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9" name="分配session id"/>
          <p:cNvSpPr txBox="1"/>
          <p:nvPr/>
        </p:nvSpPr>
        <p:spPr>
          <a:xfrm>
            <a:off x="6800495" y="5434117"/>
            <a:ext cx="218511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分配session id</a:t>
            </a:r>
          </a:p>
        </p:txBody>
      </p:sp>
      <p:sp>
        <p:nvSpPr>
          <p:cNvPr id="160" name="Thunderbolt"/>
          <p:cNvSpPr/>
          <p:nvPr/>
        </p:nvSpPr>
        <p:spPr>
          <a:xfrm>
            <a:off x="9252099" y="6032916"/>
            <a:ext cx="422637" cy="820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fill="norm" stroke="1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" name="断线"/>
          <p:cNvSpPr txBox="1"/>
          <p:nvPr/>
        </p:nvSpPr>
        <p:spPr>
          <a:xfrm>
            <a:off x="9101467" y="6182884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断线</a:t>
            </a:r>
          </a:p>
        </p:txBody>
      </p:sp>
      <p:sp>
        <p:nvSpPr>
          <p:cNvPr id="162" name="Line"/>
          <p:cNvSpPr/>
          <p:nvPr/>
        </p:nvSpPr>
        <p:spPr>
          <a:xfrm>
            <a:off x="5805612" y="6659747"/>
            <a:ext cx="4062742" cy="45700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询问session"/>
          <p:cNvSpPr txBox="1"/>
          <p:nvPr/>
        </p:nvSpPr>
        <p:spPr>
          <a:xfrm>
            <a:off x="6918723" y="6334578"/>
            <a:ext cx="183550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询问session</a:t>
            </a:r>
          </a:p>
        </p:txBody>
      </p:sp>
      <p:sp>
        <p:nvSpPr>
          <p:cNvPr id="164" name="Line"/>
          <p:cNvSpPr/>
          <p:nvPr/>
        </p:nvSpPr>
        <p:spPr>
          <a:xfrm>
            <a:off x="5805612" y="8003376"/>
            <a:ext cx="4062742" cy="45700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恢复信息"/>
          <p:cNvSpPr txBox="1"/>
          <p:nvPr/>
        </p:nvSpPr>
        <p:spPr>
          <a:xfrm>
            <a:off x="7169522" y="764967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恢复信息</a:t>
            </a:r>
          </a:p>
        </p:txBody>
      </p:sp>
      <p:sp>
        <p:nvSpPr>
          <p:cNvPr id="166" name="Line"/>
          <p:cNvSpPr/>
          <p:nvPr/>
        </p:nvSpPr>
        <p:spPr>
          <a:xfrm flipH="1">
            <a:off x="5873284" y="7329593"/>
            <a:ext cx="3925344" cy="14301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告知session id"/>
          <p:cNvSpPr txBox="1"/>
          <p:nvPr/>
        </p:nvSpPr>
        <p:spPr>
          <a:xfrm>
            <a:off x="6544031" y="6898320"/>
            <a:ext cx="218511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告知session 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重新进入房间演示"/>
          <p:cNvSpPr txBox="1"/>
          <p:nvPr>
            <p:ph type="title"/>
          </p:nvPr>
        </p:nvSpPr>
        <p:spPr>
          <a:xfrm>
            <a:off x="1270000" y="8007350"/>
            <a:ext cx="10464800" cy="1422400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重新进入房间演示</a:t>
            </a:r>
          </a:p>
        </p:txBody>
      </p:sp>
      <p:pic>
        <p:nvPicPr>
          <p:cNvPr id="170" name="重新进入房间演示.mp4" descr="重新进入房间演示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4155440" y="339153"/>
            <a:ext cx="469392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shot.png" descr="screensh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3939" y="427061"/>
            <a:ext cx="3352200" cy="1851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.png" descr="screensho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62560" y="382975"/>
            <a:ext cx="3465351" cy="1895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shot.png" descr="screensh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62283" y="382224"/>
            <a:ext cx="3514560" cy="1941119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-&gt;"/>
          <p:cNvSpPr txBox="1"/>
          <p:nvPr/>
        </p:nvSpPr>
        <p:spPr>
          <a:xfrm>
            <a:off x="3868732" y="1100211"/>
            <a:ext cx="42123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-&gt;</a:t>
            </a:r>
          </a:p>
        </p:txBody>
      </p:sp>
      <p:sp>
        <p:nvSpPr>
          <p:cNvPr id="175" name="-&gt;"/>
          <p:cNvSpPr txBox="1"/>
          <p:nvPr/>
        </p:nvSpPr>
        <p:spPr>
          <a:xfrm>
            <a:off x="8184480" y="1100211"/>
            <a:ext cx="42123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4000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选角色阶段重连演示"/>
          <p:cNvSpPr txBox="1"/>
          <p:nvPr>
            <p:ph type="title"/>
          </p:nvPr>
        </p:nvSpPr>
        <p:spPr>
          <a:xfrm>
            <a:off x="1270000" y="8007350"/>
            <a:ext cx="10464800" cy="1422400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选角色阶段重连演示</a:t>
            </a:r>
          </a:p>
        </p:txBody>
      </p:sp>
      <p:sp>
        <p:nvSpPr>
          <p:cNvPr id="178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选人断线演示.mp4" descr="选人断线演示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4072653" y="-172024"/>
            <a:ext cx="4859494" cy="10097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7999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游戏阶段重连演示"/>
          <p:cNvSpPr txBox="1"/>
          <p:nvPr>
            <p:ph type="title"/>
          </p:nvPr>
        </p:nvSpPr>
        <p:spPr>
          <a:xfrm>
            <a:off x="1137989" y="8007350"/>
            <a:ext cx="10464801" cy="1422400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游戏阶段重连演示</a:t>
            </a:r>
          </a:p>
        </p:txBody>
      </p:sp>
      <p:sp>
        <p:nvSpPr>
          <p:cNvPr id="182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游戏断线演示.mp4" descr="游戏断线演示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3834843" y="-1"/>
            <a:ext cx="469392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7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其它工作：选角色逻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其它工作：选角色逻辑</a:t>
            </a:r>
          </a:p>
        </p:txBody>
      </p:sp>
      <p:sp>
        <p:nvSpPr>
          <p:cNvPr id="186" name="模仿王者荣耀的选角色逻辑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模仿王者荣耀的选角色逻辑</a:t>
            </a:r>
          </a:p>
          <a:p>
            <a:pPr/>
            <a:r>
              <a:t>选择逻辑在服务器端，服务器每次发送全量的选人信息，客户端根据该信息更新UI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9968" y="2319561"/>
            <a:ext cx="5295901" cy="297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其它工作：名字模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其它工作：名字模块</a:t>
            </a:r>
          </a:p>
        </p:txBody>
      </p:sp>
      <p:sp>
        <p:nvSpPr>
          <p:cNvPr id="190" name="将名字写入磁盘中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将名字写入磁盘中</a:t>
            </a:r>
          </a:p>
          <a:p>
            <a:pPr/>
            <a:r>
              <a:t>游戏过程中角色头顶名字  AB, CD 名字为 AD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5420" y="2281461"/>
            <a:ext cx="53975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2747" y="6697820"/>
            <a:ext cx="3009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其它工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其它工作</a:t>
            </a:r>
          </a:p>
        </p:txBody>
      </p:sp>
      <p:sp>
        <p:nvSpPr>
          <p:cNvPr id="195" name="CD条 alphatest shad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CD条 alphatest shader</a:t>
            </a:r>
          </a:p>
          <a:p>
            <a:pPr/>
            <a:r>
              <a:t>捡道具逻辑</a:t>
            </a:r>
          </a:p>
          <a:p>
            <a:pPr/>
            <a:r>
              <a:t>各类前端调试显示效果</a:t>
            </a:r>
          </a:p>
          <a:p>
            <a:pPr/>
            <a:r>
              <a:t>打包编译pad版本</a:t>
            </a:r>
          </a:p>
          <a:p>
            <a:pPr/>
            <a:r>
              <a:t>触控摇杆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345" t="29104" r="54864" b="29104"/>
          <a:stretch>
            <a:fillRect/>
          </a:stretch>
        </p:blipFill>
        <p:spPr>
          <a:xfrm>
            <a:off x="6751056" y="2966535"/>
            <a:ext cx="5786129" cy="3254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048" t="10069" r="0" b="10069"/>
          <a:stretch>
            <a:fillRect/>
          </a:stretch>
        </p:blipFill>
        <p:spPr>
          <a:xfrm>
            <a:off x="6622178" y="2804213"/>
            <a:ext cx="6291131" cy="3579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inigame成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minigame成果</a:t>
            </a:r>
          </a:p>
        </p:txBody>
      </p:sp>
      <p:sp>
        <p:nvSpPr>
          <p:cNvPr id="200" name="终期答辩网络没有出现问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终期答辩网络没有出现问题</a:t>
            </a:r>
          </a:p>
          <a:p>
            <a:pPr/>
            <a:r>
              <a:t>延迟在10ms以内</a:t>
            </a:r>
          </a:p>
          <a:p>
            <a:pPr/>
            <a:r>
              <a:t>掉线能做到99%重连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bus编程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tbus编程题</a:t>
            </a:r>
          </a:p>
        </p:txBody>
      </p:sp>
      <p:sp>
        <p:nvSpPr>
          <p:cNvPr id="203" name="通信过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通信过程</a:t>
            </a:r>
          </a:p>
          <a:p>
            <a:pPr/>
            <a:r>
              <a:t>共享内存布局</a:t>
            </a:r>
          </a:p>
          <a:p>
            <a:pPr/>
            <a:r>
              <a:t>tbusd</a:t>
            </a:r>
          </a:p>
          <a:p>
            <a:pPr/>
            <a:r>
              <a:t>消息通知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本地进程A向B传递消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本地进程A向B传递消息</a:t>
            </a:r>
          </a:p>
        </p:txBody>
      </p:sp>
      <p:sp>
        <p:nvSpPr>
          <p:cNvPr id="206" name="processA"/>
          <p:cNvSpPr/>
          <p:nvPr/>
        </p:nvSpPr>
        <p:spPr>
          <a:xfrm>
            <a:off x="3097138" y="3223812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processA</a:t>
            </a:r>
          </a:p>
        </p:txBody>
      </p:sp>
      <p:sp>
        <p:nvSpPr>
          <p:cNvPr id="207" name="processB"/>
          <p:cNvSpPr/>
          <p:nvPr/>
        </p:nvSpPr>
        <p:spPr>
          <a:xfrm>
            <a:off x="3097138" y="7339321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processB</a:t>
            </a:r>
          </a:p>
        </p:txBody>
      </p:sp>
      <p:sp>
        <p:nvSpPr>
          <p:cNvPr id="208" name="tbusd"/>
          <p:cNvSpPr/>
          <p:nvPr/>
        </p:nvSpPr>
        <p:spPr>
          <a:xfrm>
            <a:off x="8170388" y="4675696"/>
            <a:ext cx="1270001" cy="1270001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tbusd</a:t>
            </a:r>
          </a:p>
        </p:txBody>
      </p:sp>
      <p:sp>
        <p:nvSpPr>
          <p:cNvPr id="209" name="queue: A -&gt; B"/>
          <p:cNvSpPr/>
          <p:nvPr/>
        </p:nvSpPr>
        <p:spPr>
          <a:xfrm>
            <a:off x="1680749" y="5340986"/>
            <a:ext cx="4102779" cy="11511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queue: A -&gt; B</a:t>
            </a:r>
          </a:p>
        </p:txBody>
      </p:sp>
      <p:sp>
        <p:nvSpPr>
          <p:cNvPr id="210" name="Line"/>
          <p:cNvSpPr/>
          <p:nvPr/>
        </p:nvSpPr>
        <p:spPr>
          <a:xfrm>
            <a:off x="4415515" y="3726149"/>
            <a:ext cx="4176817" cy="99087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Line"/>
          <p:cNvSpPr/>
          <p:nvPr/>
        </p:nvSpPr>
        <p:spPr>
          <a:xfrm flipH="1">
            <a:off x="4485047" y="5851744"/>
            <a:ext cx="4028822" cy="213923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3891671" y="4537370"/>
            <a:ext cx="1" cy="76005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Line"/>
          <p:cNvSpPr/>
          <p:nvPr/>
        </p:nvSpPr>
        <p:spPr>
          <a:xfrm>
            <a:off x="3891671" y="6641098"/>
            <a:ext cx="1" cy="76005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写入数据"/>
          <p:cNvSpPr txBox="1"/>
          <p:nvPr/>
        </p:nvSpPr>
        <p:spPr>
          <a:xfrm>
            <a:off x="3916492" y="4671335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写入数据</a:t>
            </a:r>
          </a:p>
        </p:txBody>
      </p:sp>
      <p:sp>
        <p:nvSpPr>
          <p:cNvPr id="215" name="读出数据"/>
          <p:cNvSpPr txBox="1"/>
          <p:nvPr/>
        </p:nvSpPr>
        <p:spPr>
          <a:xfrm>
            <a:off x="3916492" y="6655384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读出数据</a:t>
            </a:r>
          </a:p>
        </p:txBody>
      </p:sp>
      <p:sp>
        <p:nvSpPr>
          <p:cNvPr id="216" name="tcp: 发送写事件"/>
          <p:cNvSpPr txBox="1"/>
          <p:nvPr/>
        </p:nvSpPr>
        <p:spPr>
          <a:xfrm>
            <a:off x="5174198" y="3598462"/>
            <a:ext cx="227624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tcp: 发送写事件</a:t>
            </a:r>
          </a:p>
        </p:txBody>
      </p:sp>
      <p:sp>
        <p:nvSpPr>
          <p:cNvPr id="217" name="tcp: 通知写事件"/>
          <p:cNvSpPr txBox="1"/>
          <p:nvPr/>
        </p:nvSpPr>
        <p:spPr>
          <a:xfrm>
            <a:off x="6519445" y="6760777"/>
            <a:ext cx="22762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tcp: 通知写事件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inig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minigame  </a:t>
            </a:r>
          </a:p>
          <a:p>
            <a:pPr/>
            <a:r>
              <a:t>tbus编程题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非本地进程A向B传递消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非本地进程A向B传递消息</a:t>
            </a:r>
          </a:p>
        </p:txBody>
      </p:sp>
      <p:sp>
        <p:nvSpPr>
          <p:cNvPr id="220" name="processA"/>
          <p:cNvSpPr/>
          <p:nvPr/>
        </p:nvSpPr>
        <p:spPr>
          <a:xfrm>
            <a:off x="3097138" y="2322642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processA</a:t>
            </a:r>
          </a:p>
        </p:txBody>
      </p:sp>
      <p:sp>
        <p:nvSpPr>
          <p:cNvPr id="221" name="processB"/>
          <p:cNvSpPr/>
          <p:nvPr/>
        </p:nvSpPr>
        <p:spPr>
          <a:xfrm>
            <a:off x="3097138" y="7339321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processB</a:t>
            </a:r>
          </a:p>
        </p:txBody>
      </p:sp>
      <p:sp>
        <p:nvSpPr>
          <p:cNvPr id="222" name="tbusd_1"/>
          <p:cNvSpPr/>
          <p:nvPr/>
        </p:nvSpPr>
        <p:spPr>
          <a:xfrm>
            <a:off x="9052284" y="2572987"/>
            <a:ext cx="1480300" cy="148030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tbusd_1</a:t>
            </a:r>
          </a:p>
        </p:txBody>
      </p:sp>
      <p:sp>
        <p:nvSpPr>
          <p:cNvPr id="223" name="queue: A -&gt; B"/>
          <p:cNvSpPr/>
          <p:nvPr/>
        </p:nvSpPr>
        <p:spPr>
          <a:xfrm>
            <a:off x="2333060" y="4384358"/>
            <a:ext cx="2798156" cy="79882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queue: A -&gt; B</a:t>
            </a:r>
          </a:p>
        </p:txBody>
      </p:sp>
      <p:sp>
        <p:nvSpPr>
          <p:cNvPr id="224" name="Line"/>
          <p:cNvSpPr/>
          <p:nvPr/>
        </p:nvSpPr>
        <p:spPr>
          <a:xfrm>
            <a:off x="4565710" y="2841668"/>
            <a:ext cx="4589586" cy="45881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Line"/>
          <p:cNvSpPr/>
          <p:nvPr/>
        </p:nvSpPr>
        <p:spPr>
          <a:xfrm flipH="1">
            <a:off x="4552744" y="7086642"/>
            <a:ext cx="4611934" cy="89850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Line"/>
          <p:cNvSpPr/>
          <p:nvPr/>
        </p:nvSpPr>
        <p:spPr>
          <a:xfrm>
            <a:off x="3735769" y="3578913"/>
            <a:ext cx="1" cy="76005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Line"/>
          <p:cNvSpPr/>
          <p:nvPr/>
        </p:nvSpPr>
        <p:spPr>
          <a:xfrm>
            <a:off x="3732138" y="6641098"/>
            <a:ext cx="1" cy="76005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写入数据"/>
          <p:cNvSpPr txBox="1"/>
          <p:nvPr/>
        </p:nvSpPr>
        <p:spPr>
          <a:xfrm>
            <a:off x="3760590" y="3712878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写入数据</a:t>
            </a:r>
          </a:p>
        </p:txBody>
      </p:sp>
      <p:sp>
        <p:nvSpPr>
          <p:cNvPr id="229" name="读出数据"/>
          <p:cNvSpPr txBox="1"/>
          <p:nvPr/>
        </p:nvSpPr>
        <p:spPr>
          <a:xfrm>
            <a:off x="3760590" y="6655403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读出数据</a:t>
            </a:r>
          </a:p>
        </p:txBody>
      </p:sp>
      <p:sp>
        <p:nvSpPr>
          <p:cNvPr id="230" name="tcp: 发送写事件"/>
          <p:cNvSpPr txBox="1"/>
          <p:nvPr/>
        </p:nvSpPr>
        <p:spPr>
          <a:xfrm>
            <a:off x="5571553" y="2363526"/>
            <a:ext cx="227624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tcp: 发送写事件</a:t>
            </a:r>
          </a:p>
        </p:txBody>
      </p:sp>
      <p:sp>
        <p:nvSpPr>
          <p:cNvPr id="231" name="tcp: 通知写事件"/>
          <p:cNvSpPr txBox="1"/>
          <p:nvPr/>
        </p:nvSpPr>
        <p:spPr>
          <a:xfrm>
            <a:off x="5721747" y="7713971"/>
            <a:ext cx="22762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tcp: 通知写事件</a:t>
            </a:r>
          </a:p>
        </p:txBody>
      </p:sp>
      <p:sp>
        <p:nvSpPr>
          <p:cNvPr id="232" name="tbusd_2"/>
          <p:cNvSpPr/>
          <p:nvPr/>
        </p:nvSpPr>
        <p:spPr>
          <a:xfrm>
            <a:off x="9099071" y="6175604"/>
            <a:ext cx="1480300" cy="148030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tbusd_2</a:t>
            </a:r>
          </a:p>
        </p:txBody>
      </p:sp>
      <p:sp>
        <p:nvSpPr>
          <p:cNvPr id="233" name="queue: A -&gt; B"/>
          <p:cNvSpPr/>
          <p:nvPr/>
        </p:nvSpPr>
        <p:spPr>
          <a:xfrm>
            <a:off x="2333060" y="5861840"/>
            <a:ext cx="2798156" cy="79882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queue: A -&gt; B</a:t>
            </a:r>
          </a:p>
        </p:txBody>
      </p:sp>
      <p:sp>
        <p:nvSpPr>
          <p:cNvPr id="234" name="Line"/>
          <p:cNvSpPr/>
          <p:nvPr/>
        </p:nvSpPr>
        <p:spPr>
          <a:xfrm>
            <a:off x="9839221" y="4076603"/>
            <a:ext cx="1" cy="208053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" name="tcp: 发送写事件,…"/>
          <p:cNvSpPr txBox="1"/>
          <p:nvPr/>
        </p:nvSpPr>
        <p:spPr>
          <a:xfrm>
            <a:off x="9902718" y="4642549"/>
            <a:ext cx="2445716" cy="948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tcp: 发送写事件,</a:t>
            </a:r>
          </a:p>
          <a:p>
            <a:pPr/>
            <a:r>
              <a:t>同步两个队列</a:t>
            </a:r>
          </a:p>
        </p:txBody>
      </p:sp>
      <p:sp>
        <p:nvSpPr>
          <p:cNvPr id="236" name="Line"/>
          <p:cNvSpPr/>
          <p:nvPr/>
        </p:nvSpPr>
        <p:spPr>
          <a:xfrm flipV="1">
            <a:off x="5149802" y="3958033"/>
            <a:ext cx="4022857" cy="902923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数据被转发"/>
          <p:cNvSpPr txBox="1"/>
          <p:nvPr/>
        </p:nvSpPr>
        <p:spPr>
          <a:xfrm>
            <a:off x="6254037" y="3925254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数据被转发</a:t>
            </a:r>
          </a:p>
        </p:txBody>
      </p:sp>
      <p:sp>
        <p:nvSpPr>
          <p:cNvPr id="238" name="Line"/>
          <p:cNvSpPr/>
          <p:nvPr/>
        </p:nvSpPr>
        <p:spPr>
          <a:xfrm flipH="1" flipV="1">
            <a:off x="5117733" y="6230208"/>
            <a:ext cx="3909026" cy="582922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数据被转发"/>
          <p:cNvSpPr txBox="1"/>
          <p:nvPr/>
        </p:nvSpPr>
        <p:spPr>
          <a:xfrm>
            <a:off x="6295994" y="5958208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数据被转发</a:t>
            </a:r>
          </a:p>
        </p:txBody>
      </p:sp>
      <p:sp>
        <p:nvSpPr>
          <p:cNvPr id="240" name="Double Arrow"/>
          <p:cNvSpPr/>
          <p:nvPr/>
        </p:nvSpPr>
        <p:spPr>
          <a:xfrm rot="16200000">
            <a:off x="3205380" y="4987111"/>
            <a:ext cx="1053517" cy="957743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同步队列数据"/>
          <p:cNvSpPr txBox="1"/>
          <p:nvPr/>
        </p:nvSpPr>
        <p:spPr>
          <a:xfrm>
            <a:off x="2760588" y="5236837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同步队列数据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全局通道信息内存布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全局通道信息内存布局</a:t>
            </a:r>
          </a:p>
        </p:txBody>
      </p:sp>
      <p:sp>
        <p:nvSpPr>
          <p:cNvPr id="244" name="shm_name…"/>
          <p:cNvSpPr/>
          <p:nvPr/>
        </p:nvSpPr>
        <p:spPr>
          <a:xfrm>
            <a:off x="1508341" y="3999395"/>
            <a:ext cx="1782137" cy="298896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shm_name</a:t>
            </a:r>
          </a:p>
          <a:p>
            <a:pPr algn="l"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  chan_cout</a:t>
            </a:r>
          </a:p>
        </p:txBody>
      </p:sp>
      <p:sp>
        <p:nvSpPr>
          <p:cNvPr id="245" name="shm_name…"/>
          <p:cNvSpPr/>
          <p:nvPr/>
        </p:nvSpPr>
        <p:spPr>
          <a:xfrm>
            <a:off x="4038460" y="3999395"/>
            <a:ext cx="2333164" cy="298896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  shm_name</a:t>
            </a:r>
          </a:p>
          <a:p>
            <a:pPr algn="l"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  channel_size</a:t>
            </a:r>
          </a:p>
          <a:p>
            <a:pPr lvl="1" indent="0" algn="l"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  read_index</a:t>
            </a:r>
          </a:p>
          <a:p>
            <a:pPr lvl="2" indent="0" algn="l"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  write_index</a:t>
            </a:r>
          </a:p>
          <a:p>
            <a:pPr lvl="4" indent="0" algn="l"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  send_proc_id</a:t>
            </a:r>
          </a:p>
          <a:p>
            <a:pPr lvl="4" indent="0" algn="l"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  recv_proc_id</a:t>
            </a:r>
          </a:p>
        </p:txBody>
      </p:sp>
      <p:sp>
        <p:nvSpPr>
          <p:cNvPr id="246" name="simple_tbus_info"/>
          <p:cNvSpPr txBox="1"/>
          <p:nvPr/>
        </p:nvSpPr>
        <p:spPr>
          <a:xfrm>
            <a:off x="1001364" y="3361269"/>
            <a:ext cx="256245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simple_tbus_info</a:t>
            </a:r>
          </a:p>
        </p:txBody>
      </p:sp>
      <p:sp>
        <p:nvSpPr>
          <p:cNvPr id="247" name="simple_channel_info[0]"/>
          <p:cNvSpPr txBox="1"/>
          <p:nvPr/>
        </p:nvSpPr>
        <p:spPr>
          <a:xfrm>
            <a:off x="3483684" y="3361269"/>
            <a:ext cx="34427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simple_channel_info[0]</a:t>
            </a:r>
          </a:p>
        </p:txBody>
      </p:sp>
      <p:sp>
        <p:nvSpPr>
          <p:cNvPr id="248" name="……"/>
          <p:cNvSpPr/>
          <p:nvPr/>
        </p:nvSpPr>
        <p:spPr>
          <a:xfrm>
            <a:off x="7674381" y="3999395"/>
            <a:ext cx="2333165" cy="298896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……</a:t>
            </a:r>
          </a:p>
        </p:txBody>
      </p:sp>
      <p:sp>
        <p:nvSpPr>
          <p:cNvPr id="249" name="simple_channel_info[1]"/>
          <p:cNvSpPr txBox="1"/>
          <p:nvPr/>
        </p:nvSpPr>
        <p:spPr>
          <a:xfrm>
            <a:off x="7119606" y="3404827"/>
            <a:ext cx="34427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simple_channel_info[1]</a:t>
            </a:r>
          </a:p>
        </p:txBody>
      </p:sp>
      <p:sp>
        <p:nvSpPr>
          <p:cNvPr id="250" name="……"/>
          <p:cNvSpPr txBox="1"/>
          <p:nvPr/>
        </p:nvSpPr>
        <p:spPr>
          <a:xfrm>
            <a:off x="11304665" y="5263347"/>
            <a:ext cx="7239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通道内存布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通道内存布局</a:t>
            </a:r>
          </a:p>
        </p:txBody>
      </p:sp>
      <p:sp>
        <p:nvSpPr>
          <p:cNvPr id="253" name="Rectangle"/>
          <p:cNvSpPr/>
          <p:nvPr/>
        </p:nvSpPr>
        <p:spPr>
          <a:xfrm>
            <a:off x="1371789" y="3807903"/>
            <a:ext cx="1298749" cy="2159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Rectangle"/>
          <p:cNvSpPr/>
          <p:nvPr/>
        </p:nvSpPr>
        <p:spPr>
          <a:xfrm>
            <a:off x="10334262" y="3807903"/>
            <a:ext cx="1298749" cy="2159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5" name="msg_size"/>
          <p:cNvSpPr/>
          <p:nvPr/>
        </p:nvSpPr>
        <p:spPr>
          <a:xfrm>
            <a:off x="2837530" y="3807903"/>
            <a:ext cx="1298749" cy="2159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msg_size</a:t>
            </a:r>
          </a:p>
        </p:txBody>
      </p:sp>
      <p:sp>
        <p:nvSpPr>
          <p:cNvPr id="256" name="Line"/>
          <p:cNvSpPr/>
          <p:nvPr/>
        </p:nvSpPr>
        <p:spPr>
          <a:xfrm>
            <a:off x="2765631" y="3059460"/>
            <a:ext cx="1" cy="61180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read_index"/>
          <p:cNvSpPr txBox="1"/>
          <p:nvPr/>
        </p:nvSpPr>
        <p:spPr>
          <a:xfrm>
            <a:off x="1915544" y="2562844"/>
            <a:ext cx="170017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read_index</a:t>
            </a:r>
          </a:p>
        </p:txBody>
      </p:sp>
      <p:sp>
        <p:nvSpPr>
          <p:cNvPr id="258" name="data"/>
          <p:cNvSpPr/>
          <p:nvPr/>
        </p:nvSpPr>
        <p:spPr>
          <a:xfrm>
            <a:off x="4149400" y="3807903"/>
            <a:ext cx="2305134" cy="2159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59" name="msg_size"/>
          <p:cNvSpPr/>
          <p:nvPr/>
        </p:nvSpPr>
        <p:spPr>
          <a:xfrm>
            <a:off x="6585896" y="3807903"/>
            <a:ext cx="1298749" cy="2159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msg_size</a:t>
            </a:r>
          </a:p>
        </p:txBody>
      </p:sp>
      <p:sp>
        <p:nvSpPr>
          <p:cNvPr id="260" name="data"/>
          <p:cNvSpPr/>
          <p:nvPr/>
        </p:nvSpPr>
        <p:spPr>
          <a:xfrm>
            <a:off x="7897767" y="3807903"/>
            <a:ext cx="2305133" cy="2159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61" name="Line"/>
          <p:cNvSpPr/>
          <p:nvPr/>
        </p:nvSpPr>
        <p:spPr>
          <a:xfrm>
            <a:off x="10218805" y="2936135"/>
            <a:ext cx="1" cy="61180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write_index"/>
          <p:cNvSpPr txBox="1"/>
          <p:nvPr/>
        </p:nvSpPr>
        <p:spPr>
          <a:xfrm>
            <a:off x="9329551" y="2439519"/>
            <a:ext cx="17785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write_index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ounded Rectangle"/>
          <p:cNvSpPr/>
          <p:nvPr/>
        </p:nvSpPr>
        <p:spPr>
          <a:xfrm>
            <a:off x="81663" y="2433730"/>
            <a:ext cx="5207142" cy="4994822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Rounded Rectangle"/>
          <p:cNvSpPr/>
          <p:nvPr/>
        </p:nvSpPr>
        <p:spPr>
          <a:xfrm>
            <a:off x="5611729" y="2124710"/>
            <a:ext cx="7338161" cy="7231380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tbusd"/>
          <p:cNvSpPr txBox="1"/>
          <p:nvPr>
            <p:ph type="title"/>
          </p:nvPr>
        </p:nvSpPr>
        <p:spPr>
          <a:xfrm>
            <a:off x="952500" y="-79767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tbusd</a:t>
            </a:r>
          </a:p>
        </p:txBody>
      </p:sp>
      <p:sp>
        <p:nvSpPr>
          <p:cNvPr id="267" name="基于 boost::asio ，单线程异步通信"/>
          <p:cNvSpPr txBox="1"/>
          <p:nvPr>
            <p:ph type="body" sz="quarter" idx="1"/>
          </p:nvPr>
        </p:nvSpPr>
        <p:spPr>
          <a:xfrm>
            <a:off x="151460" y="1143161"/>
            <a:ext cx="11099801" cy="1348060"/>
          </a:xfrm>
          <a:prstGeom prst="rect">
            <a:avLst/>
          </a:prstGeom>
        </p:spPr>
        <p:txBody>
          <a:bodyPr/>
          <a:lstStyle/>
          <a:p>
            <a:pPr/>
            <a:r>
              <a:t>基于 boost::asio ，单线程异步通信</a:t>
            </a:r>
          </a:p>
        </p:txBody>
      </p:sp>
      <p:sp>
        <p:nvSpPr>
          <p:cNvPr id="268" name="do_accept"/>
          <p:cNvSpPr/>
          <p:nvPr/>
        </p:nvSpPr>
        <p:spPr>
          <a:xfrm>
            <a:off x="2412917" y="4058228"/>
            <a:ext cx="1635152" cy="152557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do_accept</a:t>
            </a:r>
          </a:p>
        </p:txBody>
      </p:sp>
      <p:sp>
        <p:nvSpPr>
          <p:cNvPr id="270" name="Line"/>
          <p:cNvSpPr/>
          <p:nvPr/>
        </p:nvSpPr>
        <p:spPr>
          <a:xfrm>
            <a:off x="5662539" y="3055666"/>
            <a:ext cx="1822099" cy="350846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start"/>
          <p:cNvSpPr txBox="1"/>
          <p:nvPr/>
        </p:nvSpPr>
        <p:spPr>
          <a:xfrm>
            <a:off x="1585694" y="3561529"/>
            <a:ext cx="78608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start</a:t>
            </a:r>
          </a:p>
        </p:txBody>
      </p:sp>
      <p:sp>
        <p:nvSpPr>
          <p:cNvPr id="293" name="Connection Line"/>
          <p:cNvSpPr/>
          <p:nvPr/>
        </p:nvSpPr>
        <p:spPr>
          <a:xfrm>
            <a:off x="2985024" y="3360977"/>
            <a:ext cx="2006309" cy="1128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43" h="16472" fill="norm" stroke="1" extrusionOk="0">
                <a:moveTo>
                  <a:pt x="0" y="9093"/>
                </a:moveTo>
                <a:cubicBezTo>
                  <a:pt x="17497" y="-5128"/>
                  <a:pt x="21600" y="-2668"/>
                  <a:pt x="12308" y="1647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73" name="Line"/>
          <p:cNvSpPr/>
          <p:nvPr/>
        </p:nvSpPr>
        <p:spPr>
          <a:xfrm flipH="1">
            <a:off x="4013502" y="4443747"/>
            <a:ext cx="452079" cy="45207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spawn connection"/>
          <p:cNvSpPr txBox="1"/>
          <p:nvPr/>
        </p:nvSpPr>
        <p:spPr>
          <a:xfrm>
            <a:off x="2854905" y="2838201"/>
            <a:ext cx="277825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spawn connection</a:t>
            </a:r>
          </a:p>
        </p:txBody>
      </p:sp>
      <p:sp>
        <p:nvSpPr>
          <p:cNvPr id="275" name="read_msg_type"/>
          <p:cNvSpPr/>
          <p:nvPr/>
        </p:nvSpPr>
        <p:spPr>
          <a:xfrm>
            <a:off x="7329465" y="3029274"/>
            <a:ext cx="1635152" cy="152557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read_msg_type</a:t>
            </a:r>
          </a:p>
        </p:txBody>
      </p:sp>
      <p:sp>
        <p:nvSpPr>
          <p:cNvPr id="277" name="Line"/>
          <p:cNvSpPr/>
          <p:nvPr/>
        </p:nvSpPr>
        <p:spPr>
          <a:xfrm>
            <a:off x="1521929" y="4070097"/>
            <a:ext cx="1216719" cy="314519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start"/>
          <p:cNvSpPr txBox="1"/>
          <p:nvPr/>
        </p:nvSpPr>
        <p:spPr>
          <a:xfrm>
            <a:off x="6602372" y="2720606"/>
            <a:ext cx="78608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start</a:t>
            </a:r>
          </a:p>
        </p:txBody>
      </p:sp>
      <p:sp>
        <p:nvSpPr>
          <p:cNvPr id="279" name="tbusd"/>
          <p:cNvSpPr txBox="1"/>
          <p:nvPr/>
        </p:nvSpPr>
        <p:spPr>
          <a:xfrm>
            <a:off x="189006" y="2966134"/>
            <a:ext cx="135057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tbusd</a:t>
            </a:r>
          </a:p>
        </p:txBody>
      </p:sp>
      <p:sp>
        <p:nvSpPr>
          <p:cNvPr id="280" name="Line"/>
          <p:cNvSpPr/>
          <p:nvPr/>
        </p:nvSpPr>
        <p:spPr>
          <a:xfrm flipH="1">
            <a:off x="6777847" y="4326928"/>
            <a:ext cx="775074" cy="142557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read_…"/>
          <p:cNvSpPr/>
          <p:nvPr/>
        </p:nvSpPr>
        <p:spPr>
          <a:xfrm>
            <a:off x="5684824" y="5799516"/>
            <a:ext cx="1635152" cy="152557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read_</a:t>
            </a: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notification</a:t>
            </a:r>
          </a:p>
        </p:txBody>
      </p:sp>
      <p:sp>
        <p:nvSpPr>
          <p:cNvPr id="282" name="Line"/>
          <p:cNvSpPr/>
          <p:nvPr/>
        </p:nvSpPr>
        <p:spPr>
          <a:xfrm>
            <a:off x="8280438" y="4608474"/>
            <a:ext cx="291265" cy="114051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read_…"/>
          <p:cNvSpPr/>
          <p:nvPr/>
        </p:nvSpPr>
        <p:spPr>
          <a:xfrm>
            <a:off x="7880181" y="5799516"/>
            <a:ext cx="1635152" cy="152557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read_</a:t>
            </a: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data</a:t>
            </a:r>
          </a:p>
        </p:txBody>
      </p:sp>
      <p:sp>
        <p:nvSpPr>
          <p:cNvPr id="284" name="tbusd_conn"/>
          <p:cNvSpPr txBox="1"/>
          <p:nvPr/>
        </p:nvSpPr>
        <p:spPr>
          <a:xfrm>
            <a:off x="8688079" y="2333006"/>
            <a:ext cx="266319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tbusd_conn</a:t>
            </a:r>
          </a:p>
        </p:txBody>
      </p:sp>
      <p:sp>
        <p:nvSpPr>
          <p:cNvPr id="285" name="Line"/>
          <p:cNvSpPr/>
          <p:nvPr/>
        </p:nvSpPr>
        <p:spPr>
          <a:xfrm>
            <a:off x="8940943" y="3789040"/>
            <a:ext cx="1632126" cy="41857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read_local_proc_id"/>
          <p:cNvSpPr/>
          <p:nvPr/>
        </p:nvSpPr>
        <p:spPr>
          <a:xfrm>
            <a:off x="10293856" y="4058228"/>
            <a:ext cx="1635153" cy="152557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read_local_proc_id</a:t>
            </a:r>
          </a:p>
        </p:txBody>
      </p:sp>
      <p:sp>
        <p:nvSpPr>
          <p:cNvPr id="294" name="Connection Line"/>
          <p:cNvSpPr/>
          <p:nvPr/>
        </p:nvSpPr>
        <p:spPr>
          <a:xfrm>
            <a:off x="9387106" y="2936717"/>
            <a:ext cx="1857456" cy="1130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8" h="16874" fill="norm" stroke="1" extrusionOk="0">
                <a:moveTo>
                  <a:pt x="0" y="6080"/>
                </a:moveTo>
                <a:cubicBezTo>
                  <a:pt x="14757" y="-4726"/>
                  <a:pt x="21600" y="-1128"/>
                  <a:pt x="20530" y="16874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88" name="Line"/>
          <p:cNvSpPr/>
          <p:nvPr/>
        </p:nvSpPr>
        <p:spPr>
          <a:xfrm flipH="1">
            <a:off x="8937788" y="3254315"/>
            <a:ext cx="647814" cy="25919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Line"/>
          <p:cNvSpPr/>
          <p:nvPr/>
        </p:nvSpPr>
        <p:spPr>
          <a:xfrm>
            <a:off x="9108348" y="7205346"/>
            <a:ext cx="1298987" cy="62533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transfer_…"/>
          <p:cNvSpPr/>
          <p:nvPr/>
        </p:nvSpPr>
        <p:spPr>
          <a:xfrm>
            <a:off x="10293856" y="7608693"/>
            <a:ext cx="1635153" cy="152557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transfer_</a:t>
            </a: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notification</a:t>
            </a:r>
          </a:p>
        </p:txBody>
      </p:sp>
      <p:sp>
        <p:nvSpPr>
          <p:cNvPr id="291" name="Line"/>
          <p:cNvSpPr/>
          <p:nvPr/>
        </p:nvSpPr>
        <p:spPr>
          <a:xfrm>
            <a:off x="6848292" y="7205346"/>
            <a:ext cx="3420485" cy="93487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2" name="Line"/>
          <p:cNvSpPr/>
          <p:nvPr/>
        </p:nvSpPr>
        <p:spPr>
          <a:xfrm flipH="1" flipV="1">
            <a:off x="8698437" y="4276119"/>
            <a:ext cx="2103531" cy="328561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碰到的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碰到的问题</a:t>
            </a:r>
          </a:p>
        </p:txBody>
      </p:sp>
      <p:sp>
        <p:nvSpPr>
          <p:cNvPr id="297" name="异步写时，缓存的生命周期没有持续到真正发送的时候"/>
          <p:cNvSpPr txBox="1"/>
          <p:nvPr>
            <p:ph type="body" sz="quarter" idx="1"/>
          </p:nvPr>
        </p:nvSpPr>
        <p:spPr>
          <a:xfrm>
            <a:off x="952500" y="2590800"/>
            <a:ext cx="11099800" cy="1010839"/>
          </a:xfrm>
          <a:prstGeom prst="rect">
            <a:avLst/>
          </a:prstGeom>
        </p:spPr>
        <p:txBody>
          <a:bodyPr anchor="t"/>
          <a:lstStyle/>
          <a:p>
            <a:pPr/>
            <a:r>
              <a:t>异步写时，缓存的生命周期没有持续到真正发送的时候</a:t>
            </a:r>
          </a:p>
        </p:txBody>
      </p:sp>
      <p:pic>
        <p:nvPicPr>
          <p:cNvPr id="298" name="screenshot.png" descr="screensh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656" y="3603848"/>
            <a:ext cx="12299488" cy="219107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可以用堆变量、成员变量解决这个问题"/>
          <p:cNvSpPr txBox="1"/>
          <p:nvPr/>
        </p:nvSpPr>
        <p:spPr>
          <a:xfrm>
            <a:off x="534587" y="8728463"/>
            <a:ext cx="5295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可以用堆变量、成员变量解决这个问题</a:t>
            </a:r>
          </a:p>
        </p:txBody>
      </p:sp>
      <p:pic>
        <p:nvPicPr>
          <p:cNvPr id="300" name="screenshot.png" descr="screensh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074" y="6069598"/>
            <a:ext cx="12284652" cy="2384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碰到的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碰到的问题</a:t>
            </a:r>
          </a:p>
        </p:txBody>
      </p:sp>
      <p:sp>
        <p:nvSpPr>
          <p:cNvPr id="303" name="多线程同时向一个socket同时写入"/>
          <p:cNvSpPr txBox="1"/>
          <p:nvPr>
            <p:ph type="body" sz="quarter" idx="1"/>
          </p:nvPr>
        </p:nvSpPr>
        <p:spPr>
          <a:xfrm>
            <a:off x="952500" y="2040884"/>
            <a:ext cx="11099800" cy="1010839"/>
          </a:xfrm>
          <a:prstGeom prst="rect">
            <a:avLst/>
          </a:prstGeom>
        </p:spPr>
        <p:txBody>
          <a:bodyPr anchor="t"/>
          <a:lstStyle/>
          <a:p>
            <a:pPr/>
            <a:r>
              <a:t>多线程同时向一个socket同时写入</a:t>
            </a:r>
          </a:p>
        </p:txBody>
      </p:sp>
      <p:pic>
        <p:nvPicPr>
          <p:cNvPr id="304" name="screenshot.png" descr="screensh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121" y="2651832"/>
            <a:ext cx="10860558" cy="617713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解决方法：建一个写队列"/>
          <p:cNvSpPr txBox="1"/>
          <p:nvPr/>
        </p:nvSpPr>
        <p:spPr>
          <a:xfrm>
            <a:off x="899072" y="9067800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解决方法：建一个写队列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碰到的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碰到的问题</a:t>
            </a:r>
          </a:p>
        </p:txBody>
      </p:sp>
      <p:sp>
        <p:nvSpPr>
          <p:cNvPr id="308" name="如何读全一条消息"/>
          <p:cNvSpPr txBox="1"/>
          <p:nvPr>
            <p:ph type="body" sz="quarter" idx="1"/>
          </p:nvPr>
        </p:nvSpPr>
        <p:spPr>
          <a:xfrm>
            <a:off x="952500" y="2040884"/>
            <a:ext cx="11099800" cy="1010839"/>
          </a:xfrm>
          <a:prstGeom prst="rect">
            <a:avLst/>
          </a:prstGeom>
        </p:spPr>
        <p:txBody>
          <a:bodyPr anchor="t"/>
          <a:lstStyle/>
          <a:p>
            <a:pPr/>
            <a:r>
              <a:t>如何读全一条消息</a:t>
            </a:r>
          </a:p>
        </p:txBody>
      </p:sp>
      <p:sp>
        <p:nvSpPr>
          <p:cNvPr id="309" name="read_msg"/>
          <p:cNvSpPr/>
          <p:nvPr/>
        </p:nvSpPr>
        <p:spPr>
          <a:xfrm>
            <a:off x="4355846" y="4332778"/>
            <a:ext cx="1635153" cy="1525570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read_msg</a:t>
            </a:r>
          </a:p>
        </p:txBody>
      </p:sp>
      <p:sp>
        <p:nvSpPr>
          <p:cNvPr id="316" name="Connection Line"/>
          <p:cNvSpPr/>
          <p:nvPr/>
        </p:nvSpPr>
        <p:spPr>
          <a:xfrm>
            <a:off x="5322775" y="3371278"/>
            <a:ext cx="1226691" cy="964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40" h="16236" fill="norm" stroke="1" extrusionOk="0">
                <a:moveTo>
                  <a:pt x="0" y="16236"/>
                </a:moveTo>
                <a:cubicBezTo>
                  <a:pt x="17192" y="-4388"/>
                  <a:pt x="21600" y="-5364"/>
                  <a:pt x="13223" y="13308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1" name="Line"/>
          <p:cNvSpPr/>
          <p:nvPr/>
        </p:nvSpPr>
        <p:spPr>
          <a:xfrm flipH="1">
            <a:off x="5872803" y="4137968"/>
            <a:ext cx="379375" cy="72672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check recv &lt; len"/>
          <p:cNvSpPr txBox="1"/>
          <p:nvPr/>
        </p:nvSpPr>
        <p:spPr>
          <a:xfrm>
            <a:off x="5671546" y="2894686"/>
            <a:ext cx="248777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check recv &lt; len</a:t>
            </a:r>
          </a:p>
        </p:txBody>
      </p:sp>
      <p:sp>
        <p:nvSpPr>
          <p:cNvPr id="313" name="Line"/>
          <p:cNvSpPr/>
          <p:nvPr/>
        </p:nvSpPr>
        <p:spPr>
          <a:xfrm>
            <a:off x="5867399" y="5511800"/>
            <a:ext cx="2483262" cy="96079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check recv == len"/>
          <p:cNvSpPr txBox="1"/>
          <p:nvPr/>
        </p:nvSpPr>
        <p:spPr>
          <a:xfrm>
            <a:off x="5167071" y="6267824"/>
            <a:ext cx="26706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check recv == len</a:t>
            </a:r>
          </a:p>
        </p:txBody>
      </p:sp>
      <p:sp>
        <p:nvSpPr>
          <p:cNvPr id="315" name="complete"/>
          <p:cNvSpPr/>
          <p:nvPr/>
        </p:nvSpPr>
        <p:spPr>
          <a:xfrm>
            <a:off x="8311470" y="5944822"/>
            <a:ext cx="1776676" cy="1776677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complete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优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优化</a:t>
            </a:r>
          </a:p>
        </p:txBody>
      </p:sp>
      <p:sp>
        <p:nvSpPr>
          <p:cNvPr id="319" name="尽量减少数据的拷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</a:p>
          <a:p>
            <a:pPr lvl="1" marL="826769" indent="-413384" defTabSz="543305">
              <a:spcBef>
                <a:spcPts val="3900"/>
              </a:spcBef>
              <a:defRPr sz="2976"/>
            </a:pPr>
            <a:r>
              <a:t>尽量减少数据的拷贝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tbusd-&gt;tbusd传输数据直接使用共享内存作为发送缓存，无需拷贝</a:t>
            </a:r>
          </a:p>
          <a:p>
            <a:pPr lvl="1" marL="826769" indent="-413384" defTabSz="543305">
              <a:spcBef>
                <a:spcPts val="3900"/>
              </a:spcBef>
              <a:defRPr sz="2976"/>
            </a:pPr>
            <a:r>
              <a:t>无锁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单线程tbusd不用考虑数据互斥</a:t>
            </a:r>
          </a:p>
          <a:p>
            <a:pPr lvl="1" marL="826769" indent="-413384" defTabSz="543305">
              <a:spcBef>
                <a:spcPts val="3900"/>
              </a:spcBef>
              <a:defRPr sz="2976"/>
            </a:pPr>
            <a:r>
              <a:t>todo 缓冲内存池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谢谢！"/>
          <p:cNvSpPr txBox="1"/>
          <p:nvPr>
            <p:ph type="body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/>
          <a:lstStyle/>
          <a:p>
            <a:pPr/>
            <a:r>
              <a:t>谢谢！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ini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minigame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4967" y="3015304"/>
            <a:ext cx="10769601" cy="48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4467" y="8231991"/>
            <a:ext cx="3530601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0200" y="387350"/>
            <a:ext cx="4724400" cy="1892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minigame介绍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minigame介绍</a:t>
            </a:r>
          </a:p>
          <a:p>
            <a:pPr/>
            <a:r>
              <a:t>技术选型</a:t>
            </a:r>
          </a:p>
          <a:p>
            <a:pPr/>
            <a:r>
              <a:t>断线重连</a:t>
            </a:r>
          </a:p>
          <a:p>
            <a:pPr/>
            <a:r>
              <a:t>其它工作</a:t>
            </a:r>
          </a:p>
          <a:p>
            <a:pPr/>
            <a:r>
              <a:t>成果</a:t>
            </a:r>
          </a:p>
          <a:p>
            <a:pPr/>
            <a:r>
              <a:t>遇到的困难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minigame后台技术选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minigame后台技术选型</a:t>
            </a:r>
          </a:p>
        </p:txBody>
      </p:sp>
      <p:sp>
        <p:nvSpPr>
          <p:cNvPr id="132" name="服务器与客户端消息传输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服务器与客户端消息传输</a:t>
            </a:r>
          </a:p>
          <a:p>
            <a:pPr lvl="1"/>
            <a:r>
              <a:t>客户端-&gt;服务器   摇杆采样数据</a:t>
            </a:r>
          </a:p>
          <a:p>
            <a:pPr lvl="1"/>
            <a:r>
              <a:t>客户端 &lt;-&gt; 服务器  选角色的双向传输</a:t>
            </a:r>
          </a:p>
          <a:p>
            <a:pPr lvl="1"/>
            <a:r>
              <a:t>服务器 -&gt; 客户端    服务器命令</a:t>
            </a:r>
          </a:p>
          <a:p>
            <a:pPr lvl="1"/>
            <a:r>
              <a:t>客户端&lt;-&gt; 服务器   断线重连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传输数据会产生的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传输数据会产生的问题</a:t>
            </a:r>
          </a:p>
        </p:txBody>
      </p:sp>
      <p:sp>
        <p:nvSpPr>
          <p:cNvPr id="135" name="粘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粘包</a:t>
            </a:r>
          </a:p>
          <a:p>
            <a:pPr/>
            <a:r>
              <a:t>不同类型消息的分发</a:t>
            </a:r>
          </a:p>
          <a:p>
            <a:pPr/>
            <a:r>
              <a:t>序列化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基于unity网络框架的开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基于unity网络框架的开发</a:t>
            </a:r>
          </a:p>
        </p:txBody>
      </p:sp>
      <p:pic>
        <p:nvPicPr>
          <p:cNvPr id="138" name="screenshot.png" descr="screensh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1122" y="2612422"/>
            <a:ext cx="8670648" cy="219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reenshot.png" descr="screensh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1122" y="5002133"/>
            <a:ext cx="8670648" cy="601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shot.png" descr="screensh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3077" y="6846788"/>
            <a:ext cx="8726738" cy="1741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shot.png" descr="screensh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0848" y="5956656"/>
            <a:ext cx="8791196" cy="5367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发送"/>
          <p:cNvSpPr txBox="1"/>
          <p:nvPr/>
        </p:nvSpPr>
        <p:spPr>
          <a:xfrm>
            <a:off x="770757" y="3351966"/>
            <a:ext cx="9779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pPr/>
            <a:r>
              <a:t>发送</a:t>
            </a:r>
          </a:p>
        </p:txBody>
      </p:sp>
      <p:sp>
        <p:nvSpPr>
          <p:cNvPr id="143" name="注册回调"/>
          <p:cNvSpPr txBox="1"/>
          <p:nvPr/>
        </p:nvSpPr>
        <p:spPr>
          <a:xfrm>
            <a:off x="678412" y="4947091"/>
            <a:ext cx="18415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pPr/>
            <a:r>
              <a:t>注册回调</a:t>
            </a:r>
          </a:p>
        </p:txBody>
      </p:sp>
      <p:sp>
        <p:nvSpPr>
          <p:cNvPr id="144" name="回调的接口"/>
          <p:cNvSpPr txBox="1"/>
          <p:nvPr/>
        </p:nvSpPr>
        <p:spPr>
          <a:xfrm>
            <a:off x="632239" y="6868924"/>
            <a:ext cx="2273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pPr/>
            <a:r>
              <a:t>回调的接口</a:t>
            </a:r>
          </a:p>
        </p:txBody>
      </p:sp>
      <p:sp>
        <p:nvSpPr>
          <p:cNvPr id="145" name="unity网络框架基本解决了上述的问题"/>
          <p:cNvSpPr txBox="1"/>
          <p:nvPr/>
        </p:nvSpPr>
        <p:spPr>
          <a:xfrm>
            <a:off x="5522447" y="8941914"/>
            <a:ext cx="71271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unity网络框架基本解决了上述的问题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单向传输数据…"/>
          <p:cNvSpPr txBox="1"/>
          <p:nvPr>
            <p:ph type="body" idx="1"/>
          </p:nvPr>
        </p:nvSpPr>
        <p:spPr>
          <a:xfrm>
            <a:off x="952500" y="2592680"/>
            <a:ext cx="11650310" cy="589092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单向传输数据</a:t>
            </a:r>
          </a:p>
          <a:p>
            <a:pPr lvl="2" marL="1266825" indent="-422275" defTabSz="554990">
              <a:spcBef>
                <a:spcPts val="3900"/>
              </a:spcBef>
              <a:defRPr sz="3040"/>
            </a:pPr>
            <a:r>
              <a:t>摇杆采样数据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类似RPC的命令： 消息号表示特定方法，消息内容包含方法参数</a:t>
            </a:r>
          </a:p>
          <a:p>
            <a:pPr lvl="2" marL="1266825" indent="-422275" defTabSz="554990">
              <a:spcBef>
                <a:spcPts val="3900"/>
              </a:spcBef>
              <a:defRPr sz="3040"/>
            </a:pPr>
            <a:r>
              <a:t>服务器对客户端的控制：场景切换、震动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握手</a:t>
            </a:r>
          </a:p>
          <a:p>
            <a:pPr lvl="2" marL="1266825" indent="-422275" defTabSz="554990">
              <a:spcBef>
                <a:spcPts val="3900"/>
              </a:spcBef>
              <a:defRPr sz="3040"/>
            </a:pPr>
            <a:r>
              <a:t>重连逻辑</a:t>
            </a:r>
          </a:p>
        </p:txBody>
      </p:sp>
      <p:sp>
        <p:nvSpPr>
          <p:cNvPr id="148" name="由此可以实现以下功能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由此可以实现以下功能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断线重连模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断线重连模块</a:t>
            </a:r>
          </a:p>
        </p:txBody>
      </p:sp>
      <p:sp>
        <p:nvSpPr>
          <p:cNvPr id="151" name="准备阶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准备阶段</a:t>
            </a:r>
          </a:p>
          <a:p>
            <a:pPr/>
            <a:r>
              <a:t>选角色阶段</a:t>
            </a:r>
          </a:p>
          <a:p>
            <a:pPr/>
            <a:r>
              <a:t>游戏阶段</a:t>
            </a:r>
          </a:p>
          <a:p>
            <a:pPr/>
            <a:r>
              <a:t>结束阶段</a:t>
            </a:r>
          </a:p>
        </p:txBody>
      </p:sp>
      <p:sp>
        <p:nvSpPr>
          <p:cNvPr id="152" name="关键词：重连策略  状态恢复"/>
          <p:cNvSpPr txBox="1"/>
          <p:nvPr/>
        </p:nvSpPr>
        <p:spPr>
          <a:xfrm>
            <a:off x="1061732" y="2542003"/>
            <a:ext cx="39413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关键词：重连策略  状态恢复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